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08" r:id="rId2"/>
    <p:sldId id="383" r:id="rId3"/>
    <p:sldId id="350" r:id="rId4"/>
    <p:sldId id="368" r:id="rId5"/>
    <p:sldId id="378" r:id="rId6"/>
    <p:sldId id="366" r:id="rId7"/>
    <p:sldId id="369" r:id="rId8"/>
    <p:sldId id="370" r:id="rId9"/>
    <p:sldId id="377" r:id="rId10"/>
    <p:sldId id="371" r:id="rId11"/>
    <p:sldId id="380" r:id="rId12"/>
    <p:sldId id="372" r:id="rId13"/>
    <p:sldId id="384" r:id="rId14"/>
    <p:sldId id="373" r:id="rId15"/>
    <p:sldId id="379" r:id="rId16"/>
    <p:sldId id="374" r:id="rId17"/>
    <p:sldId id="375" r:id="rId18"/>
    <p:sldId id="376" r:id="rId19"/>
    <p:sldId id="382" r:id="rId20"/>
    <p:sldId id="364" r:id="rId21"/>
    <p:sldId id="38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6228"/>
    <a:srgbClr val="861414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6" autoAdjust="0"/>
    <p:restoredTop sz="85000" autoAdjust="0"/>
  </p:normalViewPr>
  <p:slideViewPr>
    <p:cSldViewPr>
      <p:cViewPr>
        <p:scale>
          <a:sx n="75" d="100"/>
          <a:sy n="75" d="100"/>
        </p:scale>
        <p:origin x="-378" y="4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7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CBB323-F866-4DF9-86A0-3EE9CD67C4D1}" type="datetimeFigureOut">
              <a:rPr lang="en-US" smtClean="0"/>
              <a:pPr/>
              <a:t>1/21/2013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D09EF9-2A5A-4768-A008-307231BECE7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321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Psalm 104:6</a:t>
            </a:r>
            <a:r>
              <a:rPr lang="en-US" smtClean="0"/>
              <a:t>, terraforming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Psalm 104:6</a:t>
            </a:r>
            <a:r>
              <a:rPr lang="en-US" smtClean="0"/>
              <a:t>, terraforming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It began with God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It was formed by God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It was revealed through God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It was subjected to God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Evidences of global flood</a:t>
            </a:r>
            <a:r>
              <a:rPr lang="en-US" baseline="0" dirty="0" smtClean="0"/>
              <a:t> from archaeology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Evidences of global flood</a:t>
            </a:r>
            <a:r>
              <a:rPr lang="en-US" baseline="0" dirty="0" smtClean="0"/>
              <a:t> </a:t>
            </a:r>
            <a:r>
              <a:rPr lang="en-US" baseline="0" smtClean="0"/>
              <a:t>from archaeology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Evidences of global flood</a:t>
            </a:r>
            <a:r>
              <a:rPr lang="en-US" baseline="0" dirty="0" smtClean="0"/>
              <a:t> </a:t>
            </a:r>
            <a:r>
              <a:rPr lang="en-US" baseline="0" smtClean="0"/>
              <a:t>from archaeology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http://iooe.org/Was-There-A-Worldwide-Flood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Evidences of global flood</a:t>
            </a:r>
            <a:r>
              <a:rPr lang="en-US" baseline="0" dirty="0" smtClean="0"/>
              <a:t> </a:t>
            </a:r>
            <a:r>
              <a:rPr lang="en-US" baseline="0" smtClean="0"/>
              <a:t>from archaeology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Evidences of global flood</a:t>
            </a:r>
            <a:r>
              <a:rPr lang="en-US" baseline="0" dirty="0" smtClean="0"/>
              <a:t> </a:t>
            </a:r>
            <a:r>
              <a:rPr lang="en-US" baseline="0" smtClean="0"/>
              <a:t>from archaeology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http://www.bible.ca/tracks/taylor-trail.htm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Evidences of global flood</a:t>
            </a:r>
            <a:r>
              <a:rPr lang="en-US" baseline="0" dirty="0" smtClean="0"/>
              <a:t> </a:t>
            </a:r>
            <a:r>
              <a:rPr lang="en-US" baseline="0" smtClean="0"/>
              <a:t>from archaeology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Evidences of global flood</a:t>
            </a:r>
            <a:r>
              <a:rPr lang="en-US" baseline="0" dirty="0" smtClean="0"/>
              <a:t> </a:t>
            </a:r>
            <a:r>
              <a:rPr lang="en-US" baseline="0" smtClean="0"/>
              <a:t>from archaeology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http://www.bible.ca/tracks/grand-canyon-interbedding.htm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Evidences of global flood</a:t>
            </a:r>
            <a:r>
              <a:rPr lang="en-US" baseline="0" dirty="0" smtClean="0"/>
              <a:t> </a:t>
            </a:r>
            <a:r>
              <a:rPr lang="en-US" baseline="0" smtClean="0"/>
              <a:t>from archaeology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Evidences of global flood</a:t>
            </a:r>
            <a:r>
              <a:rPr lang="en-US" baseline="0" dirty="0" smtClean="0"/>
              <a:t> </a:t>
            </a:r>
            <a:r>
              <a:rPr lang="en-US" baseline="0" smtClean="0"/>
              <a:t>from archaeology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Evidences of global flood</a:t>
            </a:r>
            <a:r>
              <a:rPr lang="en-US" baseline="0" dirty="0" smtClean="0"/>
              <a:t> </a:t>
            </a:r>
            <a:r>
              <a:rPr lang="en-US" baseline="0" smtClean="0"/>
              <a:t>from archaeology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Evidences of global flood</a:t>
            </a:r>
            <a:r>
              <a:rPr lang="en-US" baseline="0" dirty="0" smtClean="0"/>
              <a:t> </a:t>
            </a:r>
            <a:r>
              <a:rPr lang="en-US" baseline="0" smtClean="0"/>
              <a:t>from archaeology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Summary: Evolutionists say fossils</a:t>
            </a:r>
            <a:r>
              <a:rPr lang="en-US" baseline="0" dirty="0" smtClean="0"/>
              <a:t> are formed slowly; ample evidence fossils can, have and do form rapidly</a:t>
            </a:r>
          </a:p>
          <a:p>
            <a:r>
              <a:rPr lang="en-US" baseline="0" dirty="0" smtClean="0"/>
              <a:t>Evolutionists say layers of strata form gradually over millions of years; ample evidence strata formed quickly, easily explained by the flood</a:t>
            </a:r>
          </a:p>
          <a:p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This slide is optional</a:t>
            </a: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9EF9-2A5A-4768-A008-307231BECE70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/>
              <a:pPr/>
              <a:t>1/21/2013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/>
              <a:pPr/>
              <a:t>1/21/2013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/>
              <a:pPr/>
              <a:t>1/21/2013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/>
              <a:pPr/>
              <a:t>1/21/2013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/>
              <a:pPr/>
              <a:t>1/21/2013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/>
              <a:pPr/>
              <a:t>1/21/2013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/>
              <a:pPr/>
              <a:t>1/21/2013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/>
              <a:pPr/>
              <a:t>1/21/2013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/>
              <a:pPr/>
              <a:t>1/21/2013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/>
              <a:pPr/>
              <a:t>1/21/2013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6B0B-7B87-4E11-AE25-DD93D12DF63A}" type="datetimeFigureOut">
              <a:rPr lang="en-US" smtClean="0"/>
              <a:pPr/>
              <a:t>1/21/2013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0874B-F9E4-4D45-8638-CFA9BFD774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B6B0B-7B87-4E11-AE25-DD93D12DF63A}" type="datetimeFigureOut">
              <a:rPr lang="en-US" smtClean="0"/>
              <a:pPr/>
              <a:t>1/21/2013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0874B-F9E4-4D45-8638-CFA9BFD774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e.ca/" TargetMode="External"/><Relationship Id="rId7" Type="http://schemas.openxmlformats.org/officeDocument/2006/relationships/hyperlink" Target="http://www.answersingenesis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cr.org/" TargetMode="External"/><Relationship Id="rId5" Type="http://schemas.openxmlformats.org/officeDocument/2006/relationships/hyperlink" Target="http://www.iooe.org/" TargetMode="External"/><Relationship Id="rId4" Type="http://schemas.openxmlformats.org/officeDocument/2006/relationships/hyperlink" Target="http://www.creationism.org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91440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pc="6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40000"/>
                    </a:schemeClr>
                  </a:glow>
                </a:effectLst>
                <a:latin typeface="Perpetua Titling MT" pitchFamily="18" charset="0"/>
                <a:ea typeface="Batang" pitchFamily="18" charset="-127"/>
                <a:cs typeface="+mj-cs"/>
              </a:rPr>
              <a:t>This is my father’s world</a:t>
            </a: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3352800" y="228600"/>
            <a:ext cx="5638800" cy="6477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uLnTx/>
              <a:uFillTx/>
              <a:latin typeface="Impact" pitchFamily="34" charset="0"/>
              <a:ea typeface="Batang" pitchFamily="18" charset="-127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0" y="990600"/>
            <a:ext cx="8382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Perpetua" pitchFamily="18" charset="0"/>
              </a:rPr>
              <a:t>Do your own research, </a:t>
            </a:r>
            <a:br>
              <a:rPr lang="en-US" sz="32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Perpetua" pitchFamily="18" charset="0"/>
              </a:rPr>
            </a:br>
            <a:r>
              <a:rPr lang="en-US" sz="32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Perpetua" pitchFamily="18" charset="0"/>
              </a:rPr>
              <a:t>Come to your own conclusions</a:t>
            </a:r>
            <a:endParaRPr lang="en-US" sz="6600" b="1" dirty="0" smtClean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Perpetua" pitchFamily="18" charset="0"/>
            </a:endParaRPr>
          </a:p>
          <a:p>
            <a:pPr algn="ctr"/>
            <a:endParaRPr lang="en-US" sz="12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  <a:p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Suggested b</a:t>
            </a:r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ooks: </a:t>
            </a:r>
          </a:p>
          <a:p>
            <a:r>
              <a:rPr lang="en-US" sz="36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	</a:t>
            </a:r>
            <a:r>
              <a:rPr lang="en-US" sz="3600" i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The Genesis Record, </a:t>
            </a:r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Henry Morris</a:t>
            </a:r>
          </a:p>
          <a:p>
            <a:r>
              <a:rPr lang="en-US" sz="36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	</a:t>
            </a:r>
            <a:r>
              <a:rPr lang="en-US" sz="3600" i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Tornado in a Junkyard, </a:t>
            </a:r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James </a:t>
            </a:r>
            <a:r>
              <a:rPr lang="en-US" sz="3600" dirty="0" err="1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Perloff</a:t>
            </a:r>
            <a:endParaRPr lang="en-US" sz="3600" dirty="0" smtClean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rial Narrow" pitchFamily="34" charset="0"/>
            </a:endParaRPr>
          </a:p>
          <a:p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Suggested w</a:t>
            </a:r>
            <a:r>
              <a:rPr lang="en-US" sz="3600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ebsites:</a:t>
            </a:r>
          </a:p>
          <a:p>
            <a:r>
              <a:rPr lang="en-US" sz="36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	</a:t>
            </a:r>
            <a:r>
              <a:rPr lang="en-US" sz="3600" i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  <a:hlinkClick r:id="rId3"/>
              </a:rPr>
              <a:t>www.bible.ca</a:t>
            </a:r>
            <a:r>
              <a:rPr lang="en-US" sz="3600" i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		</a:t>
            </a:r>
            <a:r>
              <a:rPr lang="en-US" sz="3600" i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  <a:hlinkClick r:id="rId4"/>
              </a:rPr>
              <a:t>www.creationism.org</a:t>
            </a:r>
            <a:endParaRPr lang="en-US" sz="3600" i="1" dirty="0" smtClean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rial Narrow" pitchFamily="34" charset="0"/>
            </a:endParaRPr>
          </a:p>
          <a:p>
            <a:r>
              <a:rPr lang="en-US" sz="3600" i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	</a:t>
            </a:r>
            <a:r>
              <a:rPr lang="en-US" sz="3600" i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  <a:hlinkClick r:id="rId5"/>
              </a:rPr>
              <a:t>www.iooe.org</a:t>
            </a:r>
            <a:endParaRPr lang="en-US" sz="3600" i="1" dirty="0" smtClean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rial Narrow" pitchFamily="34" charset="0"/>
            </a:endParaRPr>
          </a:p>
          <a:p>
            <a:r>
              <a:rPr lang="en-US" sz="3600" i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	</a:t>
            </a:r>
            <a:r>
              <a:rPr lang="en-US" sz="3600" i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  <a:hlinkClick r:id="rId6"/>
              </a:rPr>
              <a:t>www.icr.org</a:t>
            </a:r>
            <a:endParaRPr lang="en-US" sz="3600" i="1" dirty="0" smtClean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rial Narrow" pitchFamily="34" charset="0"/>
            </a:endParaRPr>
          </a:p>
          <a:p>
            <a:r>
              <a:rPr lang="en-US" sz="3600" i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	</a:t>
            </a:r>
            <a:r>
              <a:rPr lang="en-US" sz="3600" i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  <a:hlinkClick r:id="rId7"/>
              </a:rPr>
              <a:t>www.answersingenesis.org</a:t>
            </a:r>
            <a:endParaRPr lang="en-US" sz="3600" i="1" dirty="0" smtClean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rial Narrow" pitchFamily="34" charset="0"/>
            </a:endParaRPr>
          </a:p>
          <a:p>
            <a:endParaRPr lang="en-US" sz="36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91440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pc="6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40000"/>
                    </a:schemeClr>
                  </a:glow>
                </a:effectLst>
                <a:latin typeface="Perpetua Titling MT" pitchFamily="18" charset="0"/>
                <a:ea typeface="Batang" pitchFamily="18" charset="-127"/>
                <a:cs typeface="+mj-cs"/>
              </a:rPr>
              <a:t>This is my father’s world</a:t>
            </a: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3352800" y="228600"/>
            <a:ext cx="5638800" cy="6477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uLnTx/>
              <a:uFillTx/>
              <a:latin typeface="Impact" pitchFamily="34" charset="0"/>
              <a:ea typeface="Batang" pitchFamily="18" charset="-127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3962400"/>
            <a:ext cx="83820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Perpetua Titling MT" pitchFamily="18" charset="0"/>
              </a:rPr>
              <a:t>The story of</a:t>
            </a:r>
          </a:p>
          <a:p>
            <a:pPr algn="ctr"/>
            <a:r>
              <a:rPr lang="en-US" sz="66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Perpetua Titling MT" pitchFamily="18" charset="0"/>
              </a:rPr>
              <a:t>The flood</a:t>
            </a:r>
          </a:p>
          <a:p>
            <a:pPr algn="ctr"/>
            <a:endParaRPr lang="en-US" sz="32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  <a:p>
            <a:pPr algn="ctr"/>
            <a:r>
              <a:rPr lang="en-US" sz="3600" b="1" i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Narrow" pitchFamily="34" charset="0"/>
              </a:rPr>
              <a:t>How the world came to look like it does</a:t>
            </a:r>
            <a:endParaRPr lang="en-US" sz="3600" b="1" i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4898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kumimoji="0" lang="en-US" sz="6000" u="sng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uLnTx/>
                <a:uFillTx/>
                <a:latin typeface="Haettenschweiler" pitchFamily="34" charset="0"/>
                <a:ea typeface="+mj-ea"/>
                <a:cs typeface="+mj-cs"/>
              </a:rPr>
              <a:t>The pre-flood world</a:t>
            </a:r>
            <a:endParaRPr kumimoji="0" lang="en-US" sz="720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uLnTx/>
              <a:uFillTx/>
              <a:latin typeface="Haettenschweiler" pitchFamily="34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991600" cy="58674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An “expanse” (firmament, canopy) encircled the earth in water (Genesis 1:6-7)</a:t>
            </a:r>
          </a:p>
          <a:p>
            <a:r>
              <a:rPr lang="en-US" sz="48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Rain did not occur (Genesis 2:6)</a:t>
            </a:r>
          </a:p>
          <a:p>
            <a:r>
              <a:rPr lang="en-US" sz="48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Different landscape (Genesis 2:10-14)</a:t>
            </a:r>
            <a:endParaRPr lang="en-US" sz="4800" dirty="0">
              <a:solidFill>
                <a:schemeClr val="bg1"/>
              </a:solidFill>
              <a:effectLst>
                <a:glow rad="139700">
                  <a:schemeClr val="tx1">
                    <a:alpha val="40000"/>
                  </a:schemeClr>
                </a:glow>
              </a:effectLst>
              <a:latin typeface="Nyala" pitchFamily="2" charset="0"/>
              <a:cs typeface="Narkisim" pitchFamily="34" charset="-79"/>
            </a:endParaRPr>
          </a:p>
          <a:p>
            <a:r>
              <a:rPr lang="en-US" sz="48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All creation was </a:t>
            </a:r>
            <a:r>
              <a:rPr lang="en-US" sz="48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“very good</a:t>
            </a:r>
            <a:r>
              <a:rPr lang="en-US" sz="48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” (Genesis 1:25) – no flaws, weaknesses, etc.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kumimoji="0" lang="en-US" sz="6000" u="sng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uLnTx/>
                <a:uFillTx/>
                <a:latin typeface="Haettenschweiler" pitchFamily="34" charset="0"/>
                <a:ea typeface="+mj-ea"/>
                <a:cs typeface="+mj-cs"/>
              </a:rPr>
              <a:t>The pre-flood world</a:t>
            </a:r>
            <a:endParaRPr kumimoji="0" lang="en-US" sz="720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uLnTx/>
              <a:uFillTx/>
              <a:latin typeface="Haettenschweiler" pitchFamily="34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991600" cy="58674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Theoretical consequences include …</a:t>
            </a:r>
          </a:p>
          <a:p>
            <a:pPr lvl="1"/>
            <a:r>
              <a:rPr lang="en-US" sz="44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“Greenhouse” effect through reduced radiation, high humidity, stable and high temperatures</a:t>
            </a:r>
            <a:endParaRPr lang="en-US" sz="4400" dirty="0">
              <a:solidFill>
                <a:schemeClr val="bg1"/>
              </a:solidFill>
              <a:effectLst>
                <a:glow rad="139700">
                  <a:schemeClr val="tx1">
                    <a:alpha val="40000"/>
                  </a:schemeClr>
                </a:glow>
              </a:effectLst>
              <a:latin typeface="Nyala" pitchFamily="2" charset="0"/>
              <a:cs typeface="Narkisim" pitchFamily="34" charset="-79"/>
            </a:endParaRPr>
          </a:p>
          <a:p>
            <a:pPr lvl="1"/>
            <a:r>
              <a:rPr lang="en-US" sz="44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Large-sized plants and animals</a:t>
            </a:r>
          </a:p>
          <a:p>
            <a:pPr lvl="1"/>
            <a:r>
              <a:rPr lang="en-US" sz="44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Greatly increased lifespans</a:t>
            </a:r>
          </a:p>
          <a:p>
            <a:pPr lvl="1"/>
            <a:r>
              <a:rPr lang="en-US" sz="44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Minimal wind and water currents</a:t>
            </a:r>
          </a:p>
        </p:txBody>
      </p:sp>
    </p:spTree>
    <p:extLst>
      <p:ext uri="{BB962C8B-B14F-4D97-AF65-F5344CB8AC3E}">
        <p14:creationId xmlns:p14="http://schemas.microsoft.com/office/powerpoint/2010/main" val="42114161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bible.ca/tracks/hamm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0"/>
            <a:ext cx="820892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kumimoji="0" lang="en-US" sz="6000" u="sng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uLnTx/>
                <a:uFillTx/>
                <a:latin typeface="Haettenschweiler" pitchFamily="34" charset="0"/>
                <a:ea typeface="+mj-ea"/>
                <a:cs typeface="+mj-cs"/>
              </a:rPr>
              <a:t>The pre-flood world</a:t>
            </a:r>
            <a:endParaRPr kumimoji="0" lang="en-US" sz="720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uLnTx/>
              <a:uFillTx/>
              <a:latin typeface="Haettenschweiler" pitchFamily="34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505200"/>
            <a:ext cx="8991600" cy="33528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Hammer found in Lower Cretaceous sandstone</a:t>
            </a:r>
          </a:p>
          <a:p>
            <a:pPr marL="457200" lvl="1" indent="0">
              <a:buNone/>
            </a:pPr>
            <a:r>
              <a:rPr lang="en-US" sz="3600" b="1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Metallurgy different from modern iron</a:t>
            </a:r>
          </a:p>
          <a:p>
            <a:pPr marL="457200" lvl="1" indent="0">
              <a:buNone/>
            </a:pPr>
            <a:r>
              <a:rPr lang="en-US" sz="3600" b="1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Anti-rust coating does not form in current atmosphere</a:t>
            </a:r>
          </a:p>
          <a:p>
            <a:pPr marL="457200" lvl="1" indent="0">
              <a:buNone/>
            </a:pPr>
            <a:r>
              <a:rPr lang="en-US" sz="3600" b="1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Agency FB" pitchFamily="34" charset="0"/>
                <a:cs typeface="Narkisim" pitchFamily="34" charset="-79"/>
              </a:rPr>
              <a:t>Evidence of ancient metalworking (Genesis 4:22)</a:t>
            </a:r>
          </a:p>
        </p:txBody>
      </p:sp>
    </p:spTree>
    <p:extLst>
      <p:ext uri="{BB962C8B-B14F-4D97-AF65-F5344CB8AC3E}">
        <p14:creationId xmlns:p14="http://schemas.microsoft.com/office/powerpoint/2010/main" val="18186149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kumimoji="0" lang="en-US" sz="6000" u="sng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uLnTx/>
                <a:uFillTx/>
                <a:latin typeface="Haettenschweiler" pitchFamily="34" charset="0"/>
                <a:ea typeface="+mj-ea"/>
                <a:cs typeface="+mj-cs"/>
              </a:rPr>
              <a:t>The global flood</a:t>
            </a:r>
            <a:endParaRPr kumimoji="0" lang="en-US" sz="720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uLnTx/>
              <a:uFillTx/>
              <a:latin typeface="Haettenschweiler" pitchFamily="34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991600" cy="58674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A local flood cannot explain …</a:t>
            </a:r>
          </a:p>
          <a:p>
            <a:pPr lvl="1"/>
            <a:r>
              <a:rPr lang="en-US" sz="44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40 days of rain and prevailing (rising) waters for 150 days (Genesis 7:11, 24)</a:t>
            </a:r>
          </a:p>
          <a:p>
            <a:pPr lvl="1"/>
            <a:r>
              <a:rPr lang="en-US" sz="44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The mountains covered (Genesis 7:20)</a:t>
            </a:r>
          </a:p>
          <a:p>
            <a:pPr lvl="1"/>
            <a:r>
              <a:rPr lang="en-US" sz="44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Loss of all life (Genesis 7:23)</a:t>
            </a:r>
          </a:p>
          <a:p>
            <a:pPr lvl="1"/>
            <a:r>
              <a:rPr lang="en-US" sz="44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An ark and animals (Genesis 6:14, 7:2)</a:t>
            </a:r>
          </a:p>
          <a:p>
            <a:pPr lvl="1"/>
            <a:r>
              <a:rPr lang="en-US" sz="44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Global destruction (2 Peter 3:6)</a:t>
            </a:r>
          </a:p>
          <a:p>
            <a:pPr lvl="1"/>
            <a:endParaRPr lang="en-US" sz="4400" dirty="0" smtClean="0">
              <a:solidFill>
                <a:schemeClr val="bg1"/>
              </a:solidFill>
              <a:effectLst>
                <a:glow rad="139700">
                  <a:schemeClr val="tx1">
                    <a:alpha val="40000"/>
                  </a:schemeClr>
                </a:glow>
              </a:effectLst>
              <a:latin typeface="Nyala" pitchFamily="2" charset="0"/>
              <a:cs typeface="Narkisim" pitchFamily="34" charset="-79"/>
            </a:endParaRPr>
          </a:p>
          <a:p>
            <a:pPr lvl="1"/>
            <a:endParaRPr lang="en-US" sz="4400" dirty="0" smtClean="0">
              <a:solidFill>
                <a:schemeClr val="bg1"/>
              </a:solidFill>
              <a:effectLst>
                <a:glow rad="139700">
                  <a:schemeClr val="tx1">
                    <a:alpha val="40000"/>
                  </a:schemeClr>
                </a:glow>
              </a:effectLst>
              <a:latin typeface="Nyala" pitchFamily="2" charset="0"/>
              <a:cs typeface="Narkisim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765181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kumimoji="0" lang="en-US" sz="6000" u="sng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uLnTx/>
                <a:uFillTx/>
                <a:latin typeface="Haettenschweiler" pitchFamily="34" charset="0"/>
                <a:ea typeface="+mj-ea"/>
                <a:cs typeface="+mj-cs"/>
              </a:rPr>
              <a:t>The global flood</a:t>
            </a:r>
            <a:endParaRPr kumimoji="0" lang="en-US" sz="720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uLnTx/>
              <a:uFillTx/>
              <a:latin typeface="Haettenschweiler" pitchFamily="34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991600" cy="58674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The vapor canopy collapsed as massive subterranean water pockets were released </a:t>
            </a:r>
          </a:p>
          <a:p>
            <a:pPr lvl="1"/>
            <a:r>
              <a:rPr lang="en-US" sz="4000" i="1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Arial Narrow" pitchFamily="34" charset="0"/>
                <a:cs typeface="Narkisim" pitchFamily="34" charset="-79"/>
              </a:rPr>
              <a:t>“… on the same day all the fountains of the great deep burst open, and the floodgates of the sky were opened</a:t>
            </a:r>
            <a:r>
              <a:rPr lang="en-US" sz="4000" i="1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Arial Narrow" pitchFamily="34" charset="0"/>
                <a:cs typeface="Narkisim" pitchFamily="34" charset="-79"/>
              </a:rPr>
              <a:t>.” 	</a:t>
            </a:r>
            <a:r>
              <a:rPr lang="en-US" sz="400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Arial Narrow" pitchFamily="34" charset="0"/>
                <a:cs typeface="Narkisim" pitchFamily="34" charset="-79"/>
              </a:rPr>
              <a:t>(</a:t>
            </a:r>
            <a:r>
              <a:rPr lang="en-US" sz="40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Arial Narrow" pitchFamily="34" charset="0"/>
                <a:cs typeface="Narkisim" pitchFamily="34" charset="-79"/>
              </a:rPr>
              <a:t>Genesis 7:11)</a:t>
            </a:r>
          </a:p>
        </p:txBody>
      </p:sp>
    </p:spTree>
    <p:extLst>
      <p:ext uri="{BB962C8B-B14F-4D97-AF65-F5344CB8AC3E}">
        <p14:creationId xmlns:p14="http://schemas.microsoft.com/office/powerpoint/2010/main" val="39258771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kumimoji="0" lang="en-US" sz="6000" u="sng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uLnTx/>
                <a:uFillTx/>
                <a:latin typeface="Haettenschweiler" pitchFamily="34" charset="0"/>
                <a:ea typeface="+mj-ea"/>
                <a:cs typeface="+mj-cs"/>
              </a:rPr>
              <a:t>The global flood</a:t>
            </a:r>
            <a:endParaRPr kumimoji="0" lang="en-US" sz="720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uLnTx/>
              <a:uFillTx/>
              <a:latin typeface="Haettenschweiler" pitchFamily="34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9436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Volcanic upheaval created massive new mountain ranges and oceans</a:t>
            </a:r>
          </a:p>
          <a:p>
            <a:pPr lvl="1"/>
            <a:r>
              <a:rPr lang="en-US" sz="4000" i="1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Arial Narrow" pitchFamily="34" charset="0"/>
                <a:cs typeface="Narkisim" pitchFamily="34" charset="-79"/>
              </a:rPr>
              <a:t>“... The waters were standing above the mountains.  At Your rebuke they fled…. The mountains rose; the valleys sank down to the place which You established for them.  You set a boundary that they may not pass over, so that they will not return to cover the earth.” 				</a:t>
            </a:r>
            <a:r>
              <a:rPr lang="en-US" sz="40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Arial Narrow" pitchFamily="34" charset="0"/>
                <a:cs typeface="Narkisim" pitchFamily="34" charset="-79"/>
              </a:rPr>
              <a:t>(Psalm 104:6-9)</a:t>
            </a:r>
          </a:p>
        </p:txBody>
      </p:sp>
    </p:spTree>
    <p:extLst>
      <p:ext uri="{BB962C8B-B14F-4D97-AF65-F5344CB8AC3E}">
        <p14:creationId xmlns:p14="http://schemas.microsoft.com/office/powerpoint/2010/main" val="114946894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kumimoji="0" lang="en-US" sz="6000" u="sng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uLnTx/>
                <a:uFillTx/>
                <a:latin typeface="Haettenschweiler" pitchFamily="34" charset="0"/>
                <a:ea typeface="+mj-ea"/>
                <a:cs typeface="+mj-cs"/>
              </a:rPr>
              <a:t>The global flood</a:t>
            </a:r>
            <a:endParaRPr kumimoji="0" lang="en-US" sz="720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uLnTx/>
              <a:uFillTx/>
              <a:latin typeface="Haettenschweiler" pitchFamily="34" charset="0"/>
              <a:ea typeface="+mj-ea"/>
              <a:cs typeface="+mj-cs"/>
            </a:endParaRPr>
          </a:p>
        </p:txBody>
      </p:sp>
      <p:pic>
        <p:nvPicPr>
          <p:cNvPr id="6146" name="Picture 2" descr="Bent Sedimentary R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295400"/>
            <a:ext cx="6629400" cy="5389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0935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kumimoji="0" lang="en-US" sz="6000" u="sng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uLnTx/>
                <a:uFillTx/>
                <a:latin typeface="Haettenschweiler" pitchFamily="34" charset="0"/>
                <a:ea typeface="+mj-ea"/>
                <a:cs typeface="+mj-cs"/>
              </a:rPr>
              <a:t>The global flood</a:t>
            </a:r>
            <a:endParaRPr kumimoji="0" lang="en-US" sz="720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uLnTx/>
              <a:uFillTx/>
              <a:latin typeface="Haettenschweiler" pitchFamily="34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9436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Animals fled to safety as they had time and opportunity</a:t>
            </a:r>
          </a:p>
          <a:p>
            <a:r>
              <a:rPr lang="en-US" sz="48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Currents quickly and drastically remade the surface of the earth with erosion and layers of sediment</a:t>
            </a:r>
          </a:p>
          <a:p>
            <a:r>
              <a:rPr lang="en-US" sz="48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Life forms were encased in sediment and immediately fossilized</a:t>
            </a:r>
            <a:endParaRPr lang="en-US" sz="4000" dirty="0" smtClean="0">
              <a:solidFill>
                <a:schemeClr val="bg1"/>
              </a:solidFill>
              <a:effectLst>
                <a:glow rad="139700">
                  <a:schemeClr val="tx1">
                    <a:alpha val="40000"/>
                  </a:schemeClr>
                </a:glow>
              </a:effectLst>
              <a:latin typeface="Arial Narrow" pitchFamily="34" charset="0"/>
              <a:cs typeface="Narkisim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3082752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genesispark.com/wp-content/uploads/2011/11/Fossil-Graveyard-Photo1-300x1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3" y="1820066"/>
            <a:ext cx="5635627" cy="343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kumimoji="0" lang="en-US" sz="6000" u="sng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uLnTx/>
                <a:uFillTx/>
                <a:latin typeface="Haettenschweiler" pitchFamily="34" charset="0"/>
                <a:ea typeface="+mj-ea"/>
                <a:cs typeface="+mj-cs"/>
              </a:rPr>
              <a:t>Evidence of the flood</a:t>
            </a:r>
            <a:endParaRPr kumimoji="0" lang="en-US" sz="720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uLnTx/>
              <a:uFillTx/>
              <a:latin typeface="Haettenschweiler" pitchFamily="34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914400"/>
            <a:ext cx="5105400" cy="59436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sz="4000" i="1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Animals fled to safety as they had time and opportunity</a:t>
            </a:r>
          </a:p>
          <a:p>
            <a:r>
              <a:rPr lang="en-US" sz="40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Animal boneyards are on every continent, containing billions of fossilized animals from every ecosystem and “epoch”</a:t>
            </a:r>
          </a:p>
        </p:txBody>
      </p:sp>
    </p:spTree>
    <p:extLst>
      <p:ext uri="{BB962C8B-B14F-4D97-AF65-F5344CB8AC3E}">
        <p14:creationId xmlns:p14="http://schemas.microsoft.com/office/powerpoint/2010/main" val="233886048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kumimoji="0" lang="en-US" sz="6000" u="sng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uLnTx/>
                <a:uFillTx/>
                <a:latin typeface="Haettenschweiler" pitchFamily="34" charset="0"/>
                <a:ea typeface="+mj-ea"/>
                <a:cs typeface="+mj-cs"/>
              </a:rPr>
              <a:t>Evidence of the flood</a:t>
            </a:r>
            <a:endParaRPr kumimoji="0" lang="en-US" sz="720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uLnTx/>
              <a:uFillTx/>
              <a:latin typeface="Haettenschweiler" pitchFamily="34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914400"/>
            <a:ext cx="5105400" cy="59436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sz="4000" i="1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Animals fled to safety as they had time and opportunity</a:t>
            </a:r>
          </a:p>
          <a:p>
            <a:r>
              <a:rPr lang="en-US" sz="40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Dinosaur and human tracks in the same strata in Glen Rose, Texas – sometimes even overlapping one another!</a:t>
            </a:r>
          </a:p>
        </p:txBody>
      </p:sp>
      <p:pic>
        <p:nvPicPr>
          <p:cNvPr id="1026" name="Picture 2" descr="http://www.bible.ca/tracks/taylor-all-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01169"/>
            <a:ext cx="3886199" cy="6378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8628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kumimoji="0" lang="en-US" sz="6000" u="sng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uLnTx/>
                <a:uFillTx/>
                <a:latin typeface="Haettenschweiler" pitchFamily="34" charset="0"/>
                <a:ea typeface="+mj-ea"/>
                <a:cs typeface="+mj-cs"/>
              </a:rPr>
              <a:t>Evidence of the flood</a:t>
            </a:r>
            <a:endParaRPr kumimoji="0" lang="en-US" sz="720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uLnTx/>
              <a:uFillTx/>
              <a:latin typeface="Haettenschweiler" pitchFamily="34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914400"/>
            <a:ext cx="5105400" cy="59436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sz="4000" i="1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Currents quickly and drastically remade the surface of the earth with erosion and layers of sediment</a:t>
            </a:r>
          </a:p>
          <a:p>
            <a:r>
              <a:rPr lang="en-US" sz="40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A fossilized tree passing through “millions of years” of sedimentation!</a:t>
            </a:r>
          </a:p>
        </p:txBody>
      </p:sp>
      <p:pic>
        <p:nvPicPr>
          <p:cNvPr id="2050" name="Picture 2" descr="Click to 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04800"/>
            <a:ext cx="3578225" cy="553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1626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eep cany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0" y="927100"/>
            <a:ext cx="5495925" cy="3564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kumimoji="0" lang="en-US" sz="6000" u="sng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uLnTx/>
                <a:uFillTx/>
                <a:latin typeface="Haettenschweiler" pitchFamily="34" charset="0"/>
                <a:ea typeface="+mj-ea"/>
                <a:cs typeface="+mj-cs"/>
              </a:rPr>
              <a:t>Evidence of the flood</a:t>
            </a:r>
            <a:endParaRPr kumimoji="0" lang="en-US" sz="720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uLnTx/>
              <a:uFillTx/>
              <a:latin typeface="Haettenschweiler" pitchFamily="34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914400"/>
            <a:ext cx="5105400" cy="59436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sz="4000" i="1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Currents quickly and drastically remade the surface of the earth with erosion and layers of </a:t>
            </a:r>
            <a:r>
              <a:rPr lang="en-US" sz="4000" i="1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sediment</a:t>
            </a:r>
            <a:endParaRPr lang="en-US" sz="4000" i="1" dirty="0" smtClean="0">
              <a:solidFill>
                <a:schemeClr val="bg1"/>
              </a:solidFill>
              <a:effectLst>
                <a:glow rad="139700">
                  <a:schemeClr val="tx1">
                    <a:alpha val="40000"/>
                  </a:schemeClr>
                </a:glow>
              </a:effectLst>
              <a:latin typeface="Nyala" pitchFamily="2" charset="0"/>
              <a:cs typeface="Narkisim" pitchFamily="34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4491352"/>
            <a:ext cx="8915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Mt. St. Helens deposited 400 feet of </a:t>
            </a:r>
            <a:r>
              <a:rPr lang="en-US" sz="36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sediment – 100 layers totaling 25 feet in thickness in 1 day</a:t>
            </a:r>
            <a:endParaRPr lang="en-US" sz="3600" dirty="0">
              <a:solidFill>
                <a:schemeClr val="bg1"/>
              </a:solidFill>
              <a:effectLst>
                <a:glow rad="139700">
                  <a:schemeClr val="tx1">
                    <a:alpha val="40000"/>
                  </a:schemeClr>
                </a:glow>
              </a:effectLst>
              <a:latin typeface="Nyala" pitchFamily="2" charset="0"/>
              <a:cs typeface="Narkisim" pitchFamily="34" charset="-79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Canyons up to 140 feet deep formed in 9 hours</a:t>
            </a:r>
            <a:endParaRPr lang="en-US" sz="3600" dirty="0">
              <a:solidFill>
                <a:schemeClr val="bg1"/>
              </a:solidFill>
              <a:effectLst>
                <a:glow rad="139700">
                  <a:schemeClr val="tx1">
                    <a:alpha val="40000"/>
                  </a:schemeClr>
                </a:glow>
              </a:effectLst>
              <a:latin typeface="Nyala" pitchFamily="2" charset="0"/>
              <a:cs typeface="Narkisim" pitchFamily="34" charset="-79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74785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bible.ca/tracks/interbedding-grand-cany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914400"/>
            <a:ext cx="8759763" cy="576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0" y="0"/>
            <a:ext cx="8915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kumimoji="0" lang="en-US" sz="6000" u="sng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uLnTx/>
                <a:uFillTx/>
                <a:latin typeface="Haettenschweiler" pitchFamily="34" charset="0"/>
                <a:ea typeface="+mj-ea"/>
                <a:cs typeface="+mj-cs"/>
              </a:rPr>
              <a:t>Evidence of the flood</a:t>
            </a:r>
            <a:endParaRPr kumimoji="0" lang="en-US" sz="720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uLnTx/>
              <a:uFillTx/>
              <a:latin typeface="Haettenschweiler" pitchFamily="34" charset="0"/>
              <a:ea typeface="+mj-ea"/>
              <a:cs typeface="+mj-cs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38600" y="914400"/>
            <a:ext cx="5105400" cy="59436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sz="4000" i="1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Currents quickly and drastically remade the surface of the earth with erosion and layers of sediment</a:t>
            </a:r>
          </a:p>
          <a:p>
            <a:r>
              <a:rPr lang="en-US" sz="40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“Mississippian” and “Cambrian” strata stacked, and even “</a:t>
            </a:r>
            <a:r>
              <a:rPr lang="en-US" sz="4000" dirty="0" err="1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interbedded</a:t>
            </a:r>
            <a:r>
              <a:rPr lang="en-US" sz="40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”!</a:t>
            </a:r>
            <a:endParaRPr lang="en-US" sz="4000" dirty="0" smtClean="0">
              <a:solidFill>
                <a:schemeClr val="bg1"/>
              </a:solidFill>
              <a:effectLst>
                <a:glow rad="139700">
                  <a:schemeClr val="tx1">
                    <a:alpha val="40000"/>
                  </a:schemeClr>
                </a:glow>
              </a:effectLst>
              <a:latin typeface="Nyala" pitchFamily="2" charset="0"/>
              <a:cs typeface="Narkisim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014120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kumimoji="0" lang="en-US" sz="6000" u="sng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uLnTx/>
                <a:uFillTx/>
                <a:latin typeface="Haettenschweiler" pitchFamily="34" charset="0"/>
                <a:ea typeface="+mj-ea"/>
                <a:cs typeface="+mj-cs"/>
              </a:rPr>
              <a:t>Evidence of the flood</a:t>
            </a:r>
            <a:endParaRPr kumimoji="0" lang="en-US" sz="720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uLnTx/>
              <a:uFillTx/>
              <a:latin typeface="Haettenschweiler" pitchFamily="34" charset="0"/>
              <a:ea typeface="+mj-ea"/>
              <a:cs typeface="+mj-cs"/>
            </a:endParaRPr>
          </a:p>
        </p:txBody>
      </p:sp>
      <p:pic>
        <p:nvPicPr>
          <p:cNvPr id="3074" name="Picture 2" descr="http://www.bible.ca/tracks/limestone-cowboy-boot-insid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9768" y="1313688"/>
            <a:ext cx="5511576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914400"/>
            <a:ext cx="5105400" cy="59436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sz="4000" i="1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Life forms were encased in sediment and immediately fossilized</a:t>
            </a:r>
          </a:p>
          <a:p>
            <a:r>
              <a:rPr lang="en-US" sz="40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A boot made in the 1950s encloses a fully fossilized human leg, clearly formed rapidly and recently</a:t>
            </a:r>
          </a:p>
        </p:txBody>
      </p:sp>
    </p:spTree>
    <p:extLst>
      <p:ext uri="{BB962C8B-B14F-4D97-AF65-F5344CB8AC3E}">
        <p14:creationId xmlns:p14="http://schemas.microsoft.com/office/powerpoint/2010/main" val="367051693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bible.ca/tracks/rapid-fossils-ferns-compa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99" y="228600"/>
            <a:ext cx="4072001" cy="6508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kumimoji="0" lang="en-US" sz="6000" u="sng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uLnTx/>
                <a:uFillTx/>
                <a:latin typeface="Haettenschweiler" pitchFamily="34" charset="0"/>
                <a:ea typeface="+mj-ea"/>
                <a:cs typeface="+mj-cs"/>
              </a:rPr>
              <a:t>Evidence of the flood</a:t>
            </a:r>
            <a:endParaRPr kumimoji="0" lang="en-US" sz="720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uLnTx/>
              <a:uFillTx/>
              <a:latin typeface="Haettenschweiler" pitchFamily="34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914400"/>
            <a:ext cx="5105400" cy="59436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sz="4000" i="1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Life forms were encased in sediment and immediately fossilized</a:t>
            </a:r>
          </a:p>
          <a:p>
            <a:r>
              <a:rPr lang="en-US" sz="40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A fern was fossilized while in a bent position – forming the </a:t>
            </a:r>
            <a:r>
              <a:rPr lang="en-US" sz="400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fossil before it had time to wilt, or even uncurl!</a:t>
            </a:r>
            <a:endParaRPr lang="en-US" sz="4000" dirty="0" smtClean="0">
              <a:solidFill>
                <a:schemeClr val="bg1"/>
              </a:solidFill>
              <a:effectLst>
                <a:glow rad="139700">
                  <a:schemeClr val="tx1">
                    <a:alpha val="40000"/>
                  </a:schemeClr>
                </a:glow>
              </a:effectLst>
              <a:latin typeface="Nyala" pitchFamily="2" charset="0"/>
              <a:cs typeface="Narkisim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3060586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kumimoji="0" lang="en-US" sz="6000" u="sng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uLnTx/>
                <a:uFillTx/>
                <a:latin typeface="Haettenschweiler" pitchFamily="34" charset="0"/>
                <a:ea typeface="+mj-ea"/>
                <a:cs typeface="+mj-cs"/>
              </a:rPr>
              <a:t>Evidence of the flood</a:t>
            </a:r>
            <a:endParaRPr kumimoji="0" lang="en-US" sz="720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uLnTx/>
              <a:uFillTx/>
              <a:latin typeface="Haettenschweiler" pitchFamily="34" charset="0"/>
              <a:ea typeface="+mj-ea"/>
              <a:cs typeface="+mj-cs"/>
            </a:endParaRPr>
          </a:p>
        </p:txBody>
      </p:sp>
      <p:pic>
        <p:nvPicPr>
          <p:cNvPr id="5122" name="Picture 2" descr="Diplomystus Dentatus with Knightia in its Mou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1" y="1066800"/>
            <a:ext cx="4236720" cy="1651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chthyosaur Giving Birt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9" y="2895600"/>
            <a:ext cx="4203192" cy="1641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4009" y="4724400"/>
            <a:ext cx="4203192" cy="197510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6" name="Picture 6" descr="Jellyfish Fossi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759452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14400"/>
            <a:ext cx="5257800" cy="59436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sz="4000" i="1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Life forms were encased in sediment and immediately fossilized</a:t>
            </a:r>
          </a:p>
          <a:p>
            <a:r>
              <a:rPr lang="en-US" sz="40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A fish is fossilized while eating another fish</a:t>
            </a:r>
          </a:p>
          <a:p>
            <a:r>
              <a:rPr lang="en-US" sz="40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An ichthyosaur fossilized while giving birth</a:t>
            </a:r>
          </a:p>
          <a:p>
            <a:r>
              <a:rPr lang="en-US" sz="40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A jellyfish does not have time to decay</a:t>
            </a:r>
          </a:p>
        </p:txBody>
      </p:sp>
    </p:spTree>
    <p:extLst>
      <p:ext uri="{BB962C8B-B14F-4D97-AF65-F5344CB8AC3E}">
        <p14:creationId xmlns:p14="http://schemas.microsoft.com/office/powerpoint/2010/main" val="18893710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kumimoji="0" lang="en-US" sz="6000" u="sng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uLnTx/>
                <a:uFillTx/>
                <a:latin typeface="Haettenschweiler" pitchFamily="34" charset="0"/>
                <a:ea typeface="+mj-ea"/>
                <a:cs typeface="+mj-cs"/>
              </a:rPr>
              <a:t>Evidence of the flood</a:t>
            </a:r>
            <a:endParaRPr kumimoji="0" lang="en-US" sz="720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uLnTx/>
              <a:uFillTx/>
              <a:latin typeface="Haettenschweiler" pitchFamily="34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14400"/>
            <a:ext cx="5257800" cy="59436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sz="4000" i="1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Life forms were encased in sediment and immediately </a:t>
            </a:r>
            <a:r>
              <a:rPr lang="en-US" sz="4000" i="1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fossilized</a:t>
            </a:r>
            <a:endParaRPr lang="en-US" sz="4000" i="1" dirty="0" smtClean="0">
              <a:solidFill>
                <a:schemeClr val="bg1"/>
              </a:solidFill>
              <a:effectLst>
                <a:glow rad="139700">
                  <a:schemeClr val="tx1">
                    <a:alpha val="40000"/>
                  </a:schemeClr>
                </a:glow>
              </a:effectLst>
              <a:latin typeface="Nyala" pitchFamily="2" charset="0"/>
              <a:cs typeface="Narkisim" pitchFamily="34" charset="-79"/>
            </a:endParaRPr>
          </a:p>
        </p:txBody>
      </p:sp>
      <p:pic>
        <p:nvPicPr>
          <p:cNvPr id="1026" name="Picture 2" descr="Click to 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860" y="3733800"/>
            <a:ext cx="5166358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lick to Vie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33800"/>
            <a:ext cx="4069077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8803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8915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kumimoji="0" lang="en-US" sz="6000" u="sng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uLnTx/>
                <a:uFillTx/>
                <a:latin typeface="Haettenschweiler" pitchFamily="34" charset="0"/>
                <a:ea typeface="+mj-ea"/>
                <a:cs typeface="+mj-cs"/>
              </a:rPr>
              <a:t>Evidence of the flood</a:t>
            </a:r>
            <a:endParaRPr kumimoji="0" lang="en-US" sz="720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uLnTx/>
              <a:uFillTx/>
              <a:latin typeface="Haettenschweiler" pitchFamily="34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914400"/>
            <a:ext cx="5105400" cy="594360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sz="4000" i="1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Animals fled to safety as they had time and opportunity</a:t>
            </a:r>
          </a:p>
          <a:p>
            <a:r>
              <a:rPr lang="en-US" sz="4000" dirty="0" smtClean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yala" pitchFamily="2" charset="0"/>
                <a:cs typeface="Narkisim" pitchFamily="34" charset="-79"/>
              </a:rPr>
              <a:t>Ten human skeletons found in Lower Cretaceous sandstone – same formation as Dinosaur National Monument!</a:t>
            </a:r>
          </a:p>
        </p:txBody>
      </p:sp>
      <p:pic>
        <p:nvPicPr>
          <p:cNvPr id="2050" name="Picture 2" descr="http://www.bible.ca/tracks/malachite-patton-femu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72" y="152400"/>
            <a:ext cx="3953128" cy="3604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bible.ca/tracks/malachite-man-turquoise-ja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817827"/>
            <a:ext cx="3883025" cy="297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20956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146373</TotalTime>
  <Words>854</Words>
  <Application>Microsoft Office PowerPoint</Application>
  <PresentationFormat>On-screen Show (4:3)</PresentationFormat>
  <Paragraphs>127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“Can these bones live?”</dc:title>
  <dc:creator>Owner</dc:creator>
  <cp:lastModifiedBy>Hal</cp:lastModifiedBy>
  <cp:revision>368</cp:revision>
  <dcterms:created xsi:type="dcterms:W3CDTF">2009-04-29T19:08:37Z</dcterms:created>
  <dcterms:modified xsi:type="dcterms:W3CDTF">2013-01-22T03:10:31Z</dcterms:modified>
</cp:coreProperties>
</file>